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8"/>
  </p:notesMasterIdLst>
  <p:handoutMasterIdLst>
    <p:handoutMasterId r:id="rId9"/>
  </p:handoutMasterIdLst>
  <p:sldIdLst>
    <p:sldId id="256" r:id="rId2"/>
    <p:sldId id="260" r:id="rId3"/>
    <p:sldId id="261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we&#322;%20Kasprzyk\Documents\MOJA%20DROGA%20DO\ANKIETY,BADANIA\KKS%20NOW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we&#322;%20Kasprzyk\Documents\MOJA%20DROGA%20DO\ANKIETY,BADANIA\KKS%20NOW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we&#322;%20Kasprzyk\Documents\MOJA%20DROGA%20DO\ANKIETY,BADANIA\KKS%20NOW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we&#322;%20Kasprzyk\Documents\MOJA%20DROGA%20DO\ANKIETY,BADANIA\KKS%20NOW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we&#322;%20Kasprzyk\Documents\MOJA%20DROGA%20DO\ANKIETY,BADANIA\KKS%20NOWY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RZ!$BJ$3:$BN$3</c:f>
              <c:numCache>
                <c:formatCode>0%</c:formatCode>
                <c:ptCount val="5"/>
                <c:pt idx="0">
                  <c:v>4.6511627906976744E-2</c:v>
                </c:pt>
                <c:pt idx="1">
                  <c:v>4.6511627906976744E-2</c:v>
                </c:pt>
                <c:pt idx="2">
                  <c:v>0.46511627906976744</c:v>
                </c:pt>
                <c:pt idx="3">
                  <c:v>0.34883720930232559</c:v>
                </c:pt>
                <c:pt idx="4">
                  <c:v>9.3023255813953487E-2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5-4F2B-8603-4D806D9486BA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RZ!$BJ$71:$BN$71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0.25</c:v>
                </c:pt>
                <c:pt idx="3">
                  <c:v>0.625</c:v>
                </c:pt>
                <c:pt idx="4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05-4F2B-8603-4D806D948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66750536"/>
        <c:axId val="1"/>
      </c:barChart>
      <c:catAx>
        <c:axId val="36675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66750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5642051113823227E-3"/>
                  <c:y val="-2.4150943396226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E1-4999-90C9-B6CEC5553C8C}"/>
                </c:ext>
              </c:extLst>
            </c:dLbl>
            <c:dLbl>
              <c:idx val="1"/>
              <c:layout>
                <c:manualLayout>
                  <c:x val="3.8256820445528939E-3"/>
                  <c:y val="-2.1132075471698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E1-4999-90C9-B6CEC5553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RZ!$BJ$17:$BN$17</c:f>
              <c:numCache>
                <c:formatCode>0%</c:formatCode>
                <c:ptCount val="5"/>
                <c:pt idx="0">
                  <c:v>0</c:v>
                </c:pt>
                <c:pt idx="1">
                  <c:v>2.3255813953488372E-2</c:v>
                </c:pt>
                <c:pt idx="2">
                  <c:v>0.62790697674418605</c:v>
                </c:pt>
                <c:pt idx="3">
                  <c:v>0.16279069767441862</c:v>
                </c:pt>
                <c:pt idx="4">
                  <c:v>0.18604651162790697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1-4999-90C9-B6CEC5553C8C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666666666666666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E1-4999-90C9-B6CEC5553C8C}"/>
                </c:ext>
              </c:extLst>
            </c:dLbl>
            <c:dLbl>
              <c:idx val="1"/>
              <c:layout>
                <c:manualLayout>
                  <c:x val="1.666666666666661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E1-4999-90C9-B6CEC5553C8C}"/>
                </c:ext>
              </c:extLst>
            </c:dLbl>
            <c:dLbl>
              <c:idx val="2"/>
              <c:layout>
                <c:manualLayout>
                  <c:x val="2.5000000000000001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E1-4999-90C9-B6CEC5553C8C}"/>
                </c:ext>
              </c:extLst>
            </c:dLbl>
            <c:dLbl>
              <c:idx val="3"/>
              <c:layout>
                <c:manualLayout>
                  <c:x val="1.7165714839986329E-2"/>
                  <c:y val="-6.037735849056603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E1-4999-90C9-B6CEC5553C8C}"/>
                </c:ext>
              </c:extLst>
            </c:dLbl>
            <c:dLbl>
              <c:idx val="4"/>
              <c:layout>
                <c:manualLayout>
                  <c:x val="2.22222222222222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E1-4999-90C9-B6CEC5553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RZ!$BJ$85:$BN$85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0.83333333333333337</c:v>
                </c:pt>
                <c:pt idx="4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E1-4999-90C9-B6CEC5553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5713416"/>
        <c:axId val="1"/>
        <c:axId val="0"/>
      </c:bar3DChart>
      <c:catAx>
        <c:axId val="36571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65713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RZ!$BJ$30:$BN$30</c:f>
              <c:numCache>
                <c:formatCode>0%</c:formatCode>
                <c:ptCount val="5"/>
                <c:pt idx="0">
                  <c:v>0</c:v>
                </c:pt>
                <c:pt idx="1">
                  <c:v>0.13953488372093023</c:v>
                </c:pt>
                <c:pt idx="2">
                  <c:v>0.60465116279069764</c:v>
                </c:pt>
                <c:pt idx="3">
                  <c:v>0.23255813953488372</c:v>
                </c:pt>
                <c:pt idx="4">
                  <c:v>2.3255813953488372E-2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4-4ACD-A9EB-CCC735CBE91E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8.333333333333307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C4-4ACD-A9EB-CCC735CBE91E}"/>
                </c:ext>
              </c:extLst>
            </c:dLbl>
            <c:dLbl>
              <c:idx val="1"/>
              <c:layout>
                <c:manualLayout>
                  <c:x val="2.2222222222222223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C4-4ACD-A9EB-CCC735CBE91E}"/>
                </c:ext>
              </c:extLst>
            </c:dLbl>
            <c:dLbl>
              <c:idx val="2"/>
              <c:layout>
                <c:manualLayout>
                  <c:x val="2.5000000000000001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C4-4ACD-A9EB-CCC735CBE91E}"/>
                </c:ext>
              </c:extLst>
            </c:dLbl>
            <c:dLbl>
              <c:idx val="3"/>
              <c:layout>
                <c:manualLayout>
                  <c:x val="1.38888888888888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C4-4ACD-A9EB-CCC735CBE91E}"/>
                </c:ext>
              </c:extLst>
            </c:dLbl>
            <c:dLbl>
              <c:idx val="4"/>
              <c:layout>
                <c:manualLayout>
                  <c:x val="1.9444444444444545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C4-4ACD-A9EB-CCC735CBE9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RZ!$BJ$98:$BN$98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0.375</c:v>
                </c:pt>
                <c:pt idx="3">
                  <c:v>0.375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C4-4ACD-A9EB-CCC735CBE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6930720"/>
        <c:axId val="1"/>
        <c:axId val="0"/>
      </c:bar3DChart>
      <c:catAx>
        <c:axId val="36693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6693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RZ!$BJ$43:$BN$43</c:f>
              <c:numCache>
                <c:formatCode>0%</c:formatCode>
                <c:ptCount val="5"/>
                <c:pt idx="0">
                  <c:v>2.3809523809523808E-2</c:v>
                </c:pt>
                <c:pt idx="1">
                  <c:v>0.26190476190476192</c:v>
                </c:pt>
                <c:pt idx="2">
                  <c:v>0.42857142857142855</c:v>
                </c:pt>
                <c:pt idx="3">
                  <c:v>0.14285714285714285</c:v>
                </c:pt>
                <c:pt idx="4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5-4ADC-891C-531B0E55DA3F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6666666666666666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E5-4ADC-891C-531B0E55DA3F}"/>
                </c:ext>
              </c:extLst>
            </c:dLbl>
            <c:dLbl>
              <c:idx val="1"/>
              <c:layout>
                <c:manualLayout>
                  <c:x val="1.9444444444444393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E5-4ADC-891C-531B0E55DA3F}"/>
                </c:ext>
              </c:extLst>
            </c:dLbl>
            <c:dLbl>
              <c:idx val="2"/>
              <c:layout>
                <c:manualLayout>
                  <c:x val="3.0555555555555555E-2"/>
                  <c:y val="-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E5-4ADC-891C-531B0E55DA3F}"/>
                </c:ext>
              </c:extLst>
            </c:dLbl>
            <c:dLbl>
              <c:idx val="3"/>
              <c:layout>
                <c:manualLayout>
                  <c:x val="1.6666666666666666E-2"/>
                  <c:y val="-1.388888888888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E5-4ADC-891C-531B0E55DA3F}"/>
                </c:ext>
              </c:extLst>
            </c:dLbl>
            <c:dLbl>
              <c:idx val="4"/>
              <c:layout>
                <c:manualLayout>
                  <c:x val="2.2222222222222223E-2"/>
                  <c:y val="-9.2592592592593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E5-4ADC-891C-531B0E55DA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RZ!$BJ$111:$BN$111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0.375</c:v>
                </c:pt>
                <c:pt idx="3">
                  <c:v>0.5</c:v>
                </c:pt>
                <c:pt idx="4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E5-4ADC-891C-531B0E55D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6925800"/>
        <c:axId val="1"/>
        <c:axId val="0"/>
      </c:bar3DChart>
      <c:catAx>
        <c:axId val="36692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66925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'[KKS NOWY.xlsx]RZ'!$BJ$56:$BN$56</c:f>
              <c:numCache>
                <c:formatCode>0%</c:formatCode>
                <c:ptCount val="5"/>
                <c:pt idx="0">
                  <c:v>0</c:v>
                </c:pt>
                <c:pt idx="1">
                  <c:v>0.16279069767441862</c:v>
                </c:pt>
                <c:pt idx="2">
                  <c:v>0.48837209302325579</c:v>
                </c:pt>
                <c:pt idx="3">
                  <c:v>0.30232558139534882</c:v>
                </c:pt>
                <c:pt idx="4">
                  <c:v>4.6511627906976744E-2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5-4A07-BCFC-6640CFFCF660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1"/>
              <c:layout>
                <c:manualLayout>
                  <c:x val="1.6666666666666666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05-4A07-BCFC-6640CFFCF660}"/>
                </c:ext>
              </c:extLst>
            </c:dLbl>
            <c:dLbl>
              <c:idx val="2"/>
              <c:layout>
                <c:manualLayout>
                  <c:x val="1.9444444444444445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05-4A07-BCFC-6640CFFCF660}"/>
                </c:ext>
              </c:extLst>
            </c:dLbl>
            <c:dLbl>
              <c:idx val="3"/>
              <c:layout>
                <c:manualLayout>
                  <c:x val="1.6666666666666566E-2"/>
                  <c:y val="-4.6296296296296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05-4A07-BCFC-6640CFFCF660}"/>
                </c:ext>
              </c:extLst>
            </c:dLbl>
            <c:dLbl>
              <c:idx val="4"/>
              <c:layout>
                <c:manualLayout>
                  <c:x val="1.9444444444444344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05-4A07-BCFC-6640CFFCF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'[KKS NOWY.xlsx]RZ'!$BJ$124:$BN$124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0.375</c:v>
                </c:pt>
                <c:pt idx="3">
                  <c:v>0.625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05-4A07-BCFC-6640CFFCF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6927440"/>
        <c:axId val="1"/>
        <c:axId val="0"/>
      </c:bar3DChart>
      <c:catAx>
        <c:axId val="36692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692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6A74DC5-EF05-414B-B9E0-DA0F3C518C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1E28EEF-D1A6-436A-B0E2-24B2F490A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5FA1D-E947-47E2-9C7D-7843C8D3718B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5274594-4557-45EA-ACB4-EE557DB9D5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6CEEB5-6B4C-4B95-91DB-146B207D22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01426-AAC7-4D59-814E-BD10A222F8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29154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F259F-DA9C-455D-821D-E36177865274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5D47F-BF76-4FE4-AE44-936076EE6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673984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379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56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5592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63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943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205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966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028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7013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641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534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039ED3D-F9AF-4A17-B3EF-66687C34ADDD}" type="datetimeFigureOut">
              <a:rPr lang="pl-PL" smtClean="0"/>
              <a:t>2017-09-18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23F9D87-1CA0-449B-BCD9-A0153B40CB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5480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>
            <a:extLst>
              <a:ext uri="{FF2B5EF4-FFF2-40B4-BE49-F238E27FC236}">
                <a16:creationId xmlns:a16="http://schemas.microsoft.com/office/drawing/2014/main" id="{B776CE7F-A692-4C16-8F77-E72C70C6B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2">
            <a:extLst>
              <a:ext uri="{FF2B5EF4-FFF2-40B4-BE49-F238E27FC236}">
                <a16:creationId xmlns:a16="http://schemas.microsoft.com/office/drawing/2014/main" id="{2959557D-2979-4900-A325-08C3358FD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4">
            <a:extLst>
              <a:ext uri="{FF2B5EF4-FFF2-40B4-BE49-F238E27FC236}">
                <a16:creationId xmlns:a16="http://schemas.microsoft.com/office/drawing/2014/main" id="{6869F2EB-B6A9-4CCC-B97A-120F1CC69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KOMPETENCJE SPOŁECZNE RODZIN PIECZY ZASTĘPCZEJ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5E5FBB5E-2615-4CEB-9F93-649561C4D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0991" y="4081669"/>
            <a:ext cx="9144000" cy="649357"/>
          </a:xfrm>
        </p:spPr>
        <p:txBody>
          <a:bodyPr>
            <a:normAutofit/>
          </a:bodyPr>
          <a:lstStyle/>
          <a:p>
            <a:r>
              <a:rPr lang="pl-PL" sz="3200" dirty="0"/>
              <a:t>PROJEKT „MOJA DROGA DO…”</a:t>
            </a:r>
          </a:p>
        </p:txBody>
      </p:sp>
    </p:spTree>
    <p:extLst>
      <p:ext uri="{BB962C8B-B14F-4D97-AF65-F5344CB8AC3E}">
        <p14:creationId xmlns:p14="http://schemas.microsoft.com/office/powerpoint/2010/main" val="1370290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>
            <a:extLst>
              <a:ext uri="{FF2B5EF4-FFF2-40B4-BE49-F238E27FC236}">
                <a16:creationId xmlns:a16="http://schemas.microsoft.com/office/drawing/2014/main" id="{B776CE7F-A692-4C16-8F77-E72C70C6B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2">
            <a:extLst>
              <a:ext uri="{FF2B5EF4-FFF2-40B4-BE49-F238E27FC236}">
                <a16:creationId xmlns:a16="http://schemas.microsoft.com/office/drawing/2014/main" id="{2959557D-2979-4900-A325-08C3358FD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3595154-160D-4944-A0C6-01F81C325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BUDOWANIE ZAUFANIA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DFC8C1B3-EE78-4F0A-9739-052A88C1A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9912" y="2011680"/>
            <a:ext cx="4797287" cy="4206240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O 10%  zmniejszył się odsetek osób oceniających kompetencję na „1” i „2”.</a:t>
            </a:r>
          </a:p>
          <a:p>
            <a:r>
              <a:rPr lang="pl-PL" dirty="0"/>
              <a:t>O 22%  zmniejszył się odsetek osób oceniających kompetencję na „3”.</a:t>
            </a:r>
          </a:p>
          <a:p>
            <a:r>
              <a:rPr lang="pl-PL" dirty="0"/>
              <a:t>O 28% wzrósł odsetek osób oceniających kompetencję na „4”.</a:t>
            </a:r>
          </a:p>
          <a:p>
            <a:r>
              <a:rPr lang="pl-PL" dirty="0"/>
              <a:t>O 4% wzrósł odsetek osób oceniających kompetencję na „5”.</a:t>
            </a:r>
          </a:p>
        </p:txBody>
      </p:sp>
      <p:graphicFrame>
        <p:nvGraphicFramePr>
          <p:cNvPr id="13" name="Symbol zastępczy zawartości 12">
            <a:extLst>
              <a:ext uri="{FF2B5EF4-FFF2-40B4-BE49-F238E27FC236}">
                <a16:creationId xmlns:a16="http://schemas.microsoft.com/office/drawing/2014/main" id="{359F2C46-3916-4725-B71D-52ED00E1EFE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50426369"/>
              </p:ext>
            </p:extLst>
          </p:nvPr>
        </p:nvGraphicFramePr>
        <p:xfrm>
          <a:off x="251791" y="2011363"/>
          <a:ext cx="6652592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269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>
            <a:extLst>
              <a:ext uri="{FF2B5EF4-FFF2-40B4-BE49-F238E27FC236}">
                <a16:creationId xmlns:a16="http://schemas.microsoft.com/office/drawing/2014/main" id="{B776CE7F-A692-4C16-8F77-E72C70C6B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2">
            <a:extLst>
              <a:ext uri="{FF2B5EF4-FFF2-40B4-BE49-F238E27FC236}">
                <a16:creationId xmlns:a16="http://schemas.microsoft.com/office/drawing/2014/main" id="{2959557D-2979-4900-A325-08C3358FD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2C4ECAC-6515-4481-9AFF-34F89D777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TOLERANCJA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90B4476-3BC9-48EB-990A-61CE1822F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9670" y="2011680"/>
            <a:ext cx="4757529" cy="4206240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O 2% zmniejszył się odsetek osób oceniających kompetencję na „2”</a:t>
            </a:r>
          </a:p>
          <a:p>
            <a:r>
              <a:rPr lang="pl-PL" dirty="0"/>
              <a:t>O 63% zmniejszył się odsetek osób oceniających kompetencję na „3”.</a:t>
            </a:r>
          </a:p>
          <a:p>
            <a:r>
              <a:rPr lang="pl-PL" dirty="0"/>
              <a:t>O 67% wzrósł odsetek osób oceniających kompetencję na „4”</a:t>
            </a:r>
          </a:p>
          <a:p>
            <a:r>
              <a:rPr lang="pl-PL" dirty="0"/>
              <a:t>O 2% zmniejszył się odsetek osób oceniających kompetencję na „5”.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5633C31D-58AD-4B8B-9CDD-B30163CA775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01137292"/>
              </p:ext>
            </p:extLst>
          </p:nvPr>
        </p:nvGraphicFramePr>
        <p:xfrm>
          <a:off x="291548" y="2011363"/>
          <a:ext cx="6732104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0575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>
            <a:extLst>
              <a:ext uri="{FF2B5EF4-FFF2-40B4-BE49-F238E27FC236}">
                <a16:creationId xmlns:a16="http://schemas.microsoft.com/office/drawing/2014/main" id="{6033705B-1E44-49B1-B41A-9E08F17A0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29C77-DBFC-4255-A1A8-BEB44578A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600824C8-980A-4E5A-A36B-6220232E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KOMUNIKACJA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E8007C4-6FEE-4583-87D3-6ED9ADBB7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6332" y="2011680"/>
            <a:ext cx="5415100" cy="4206240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O 14% zmniejszył się odsetek osób oceniających kompetencję na poziomie „2”.</a:t>
            </a:r>
          </a:p>
          <a:p>
            <a:r>
              <a:rPr lang="pl-PL" dirty="0"/>
              <a:t>O 22%  zmniejszył się odsetek osób oceniających kompetencję na „3”.</a:t>
            </a:r>
          </a:p>
          <a:p>
            <a:r>
              <a:rPr lang="pl-PL" dirty="0"/>
              <a:t>O 15% wzrósł odsetek osób oceniających kompetencję na „4”.</a:t>
            </a:r>
          </a:p>
          <a:p>
            <a:r>
              <a:rPr lang="pl-PL" dirty="0"/>
              <a:t>O 23% wzrósł odsetek osób oceniających kompetencję na „5”.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735DFFB8-B3E9-4FB2-9A06-EDFEE87EAF6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59035754"/>
              </p:ext>
            </p:extLst>
          </p:nvPr>
        </p:nvGraphicFramePr>
        <p:xfrm>
          <a:off x="357809" y="2011363"/>
          <a:ext cx="6228522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5139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>
            <a:extLst>
              <a:ext uri="{FF2B5EF4-FFF2-40B4-BE49-F238E27FC236}">
                <a16:creationId xmlns:a16="http://schemas.microsoft.com/office/drawing/2014/main" id="{6033705B-1E44-49B1-B41A-9E08F17A0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29C77-DBFC-4255-A1A8-BEB44578A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A3554563-2A57-4164-8393-3C8DD41A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KONSTRUKTYWNE REAGOWANIE</a:t>
            </a:r>
            <a:br>
              <a:rPr lang="pl-PL" b="1" dirty="0"/>
            </a:br>
            <a:r>
              <a:rPr lang="pl-PL" b="1" dirty="0"/>
              <a:t>NA FRUSTRACJĘ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EA21E18-444D-4F49-82A9-89F017E68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4139" y="2011680"/>
            <a:ext cx="5057293" cy="4206240"/>
          </a:xfrm>
        </p:spPr>
        <p:txBody>
          <a:bodyPr>
            <a:normAutofit/>
          </a:bodyPr>
          <a:lstStyle/>
          <a:p>
            <a:r>
              <a:rPr lang="pl-PL" dirty="0"/>
              <a:t>O 2% zmniejszył się odsetek osób oceniających kompetencję na”1”.</a:t>
            </a:r>
          </a:p>
          <a:p>
            <a:r>
              <a:rPr lang="pl-PL" dirty="0"/>
              <a:t>O 26% zmniejszył się odsetek osób oceniających kompetencję na „2”.</a:t>
            </a:r>
          </a:p>
          <a:p>
            <a:r>
              <a:rPr lang="pl-PL" dirty="0"/>
              <a:t>O 5% zmniejszył się odsetek osób oceniających kompetencję na”3”.</a:t>
            </a:r>
          </a:p>
          <a:p>
            <a:r>
              <a:rPr lang="pl-PL" dirty="0"/>
              <a:t>O 36% wzrósł odsetek osób oceniających kompetencję na „4”.</a:t>
            </a:r>
          </a:p>
          <a:p>
            <a:r>
              <a:rPr lang="pl-PL" dirty="0"/>
              <a:t>O 1% zmniejszył się odsetek osób oceniających kompetencję na „5”.</a:t>
            </a:r>
          </a:p>
          <a:p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2B1870DF-0C16-40DA-BF79-BBDCC4DABC0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2305287"/>
              </p:ext>
            </p:extLst>
          </p:nvPr>
        </p:nvGraphicFramePr>
        <p:xfrm>
          <a:off x="304800" y="2011363"/>
          <a:ext cx="6440557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856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>
            <a:extLst>
              <a:ext uri="{FF2B5EF4-FFF2-40B4-BE49-F238E27FC236}">
                <a16:creationId xmlns:a16="http://schemas.microsoft.com/office/drawing/2014/main" id="{6033705B-1E44-49B1-B41A-9E08F17A0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4" y="307285"/>
            <a:ext cx="3811588" cy="755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29C77-DBFC-4255-A1A8-BEB44578A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136" y="6287121"/>
            <a:ext cx="57626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0525527A-2A3B-460C-BF6B-181EA5B8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ROZDZIELANIE OBSZARU </a:t>
            </a:r>
            <a:br>
              <a:rPr lang="pl-PL" b="1" dirty="0"/>
            </a:br>
            <a:r>
              <a:rPr lang="pl-PL" b="1" dirty="0"/>
              <a:t>OSOBISTEGO I ZAWODOWEGO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E19DB0A-E132-4DF0-8494-8D8147496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7877" y="2011680"/>
            <a:ext cx="5123555" cy="4206240"/>
          </a:xfrm>
        </p:spPr>
        <p:txBody>
          <a:bodyPr/>
          <a:lstStyle/>
          <a:p>
            <a:endParaRPr lang="pl-PL"/>
          </a:p>
          <a:p>
            <a:r>
              <a:rPr lang="pl-PL"/>
              <a:t>O </a:t>
            </a:r>
            <a:r>
              <a:rPr lang="pl-PL" dirty="0"/>
              <a:t>16% zmniejszył się odsetek osób oceniających kompetencję na „2”</a:t>
            </a:r>
          </a:p>
          <a:p>
            <a:r>
              <a:rPr lang="pl-PL" dirty="0"/>
              <a:t>O 11% zmniejszył się odsetek osób oceniających kompetencję na „3”.</a:t>
            </a:r>
          </a:p>
          <a:p>
            <a:r>
              <a:rPr lang="pl-PL" dirty="0"/>
              <a:t>O 36% wzrósł odsetek osób oceniających kompetencję na „4”.</a:t>
            </a:r>
          </a:p>
          <a:p>
            <a:r>
              <a:rPr lang="pl-PL" dirty="0"/>
              <a:t>O 5 % zmniejszył się odsetek osób oceniających kompetencję na „5”.</a:t>
            </a:r>
          </a:p>
          <a:p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59D2D4F5-7244-44BA-AE80-065DA33ACFB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54588347"/>
              </p:ext>
            </p:extLst>
          </p:nvPr>
        </p:nvGraphicFramePr>
        <p:xfrm>
          <a:off x="371061" y="2011363"/>
          <a:ext cx="6374296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1552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ski">
  <a:themeElements>
    <a:clrScheme name="Paski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Paski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ski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TM03090430[[fn=Paski]]</Template>
  <TotalTime>143</TotalTime>
  <Words>311</Words>
  <Application>Microsoft Office PowerPoint</Application>
  <PresentationFormat>Panoramiczny</PresentationFormat>
  <Paragraphs>53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Calibri</vt:lpstr>
      <vt:lpstr>Corbel</vt:lpstr>
      <vt:lpstr>Wingdings</vt:lpstr>
      <vt:lpstr>Paski</vt:lpstr>
      <vt:lpstr>KOMPETENCJE SPOŁECZNE RODZIN PIECZY ZASTĘPCZEJ</vt:lpstr>
      <vt:lpstr>BUDOWANIE ZAUFANIA</vt:lpstr>
      <vt:lpstr>TOLERANCJA</vt:lpstr>
      <vt:lpstr>KOMUNIKACJA</vt:lpstr>
      <vt:lpstr>KONSTRUKTYWNE REAGOWANIE NA FRUSTRACJĘ</vt:lpstr>
      <vt:lpstr>ROZDZIELANIE OBSZARU  OSOBISTEGO I ZAWODOWEGO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Kasprzyk</dc:creator>
  <cp:lastModifiedBy>Paweł Kasprzyk</cp:lastModifiedBy>
  <cp:revision>15</cp:revision>
  <dcterms:created xsi:type="dcterms:W3CDTF">2017-09-18T08:23:07Z</dcterms:created>
  <dcterms:modified xsi:type="dcterms:W3CDTF">2017-09-18T10:46:59Z</dcterms:modified>
</cp:coreProperties>
</file>